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notesMasterIdLst>
    <p:notesMasterId r:id="rId19"/>
  </p:notesMasterIdLst>
  <p:sldIdLst>
    <p:sldId id="256" r:id="rId2"/>
    <p:sldId id="299" r:id="rId3"/>
    <p:sldId id="257" r:id="rId4"/>
    <p:sldId id="291" r:id="rId5"/>
    <p:sldId id="304" r:id="rId6"/>
    <p:sldId id="300" r:id="rId7"/>
    <p:sldId id="301" r:id="rId8"/>
    <p:sldId id="306" r:id="rId9"/>
    <p:sldId id="303" r:id="rId10"/>
    <p:sldId id="273" r:id="rId11"/>
    <p:sldId id="307" r:id="rId12"/>
    <p:sldId id="288" r:id="rId13"/>
    <p:sldId id="302" r:id="rId14"/>
    <p:sldId id="298" r:id="rId15"/>
    <p:sldId id="292" r:id="rId16"/>
    <p:sldId id="290" r:id="rId17"/>
    <p:sldId id="26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showAnimation="0">
    <p:kiosk/>
    <p:sldRg st="1" end="17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2323" autoAdjust="0"/>
  </p:normalViewPr>
  <p:slideViewPr>
    <p:cSldViewPr>
      <p:cViewPr>
        <p:scale>
          <a:sx n="66" d="100"/>
          <a:sy n="66" d="100"/>
        </p:scale>
        <p:origin x="-150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D2834-B848-402B-907D-05F0B5529BDB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FAF23-F685-49D5-8416-0501EA4AF1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012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FAF23-F685-49D5-8416-0501EA4AF1A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FAF23-F685-49D5-8416-0501EA4AF1A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FAF23-F685-49D5-8416-0501EA4AF1A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1ABA4E-CD72-497B-97AA-7213B3980F60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 advClick="0" advTm="19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02909-D972-4582-9F00-80397E69483E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C3FD8-6208-4B9A-9463-2B3DEBABC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9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02909-D972-4582-9F00-80397E69483E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C3FD8-6208-4B9A-9463-2B3DEBABC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9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102909-D972-4582-9F00-80397E69483E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DC3FD8-6208-4B9A-9463-2B3DEBABC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9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102909-D972-4582-9F00-80397E69483E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DC3FD8-6208-4B9A-9463-2B3DEBABC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9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1ABA4E-CD72-497B-97AA-7213B3980F60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 advClick="0" advTm="19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02909-D972-4582-9F00-80397E69483E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C3FD8-6208-4B9A-9463-2B3DEBABC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9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02909-D972-4582-9F00-80397E69483E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C3FD8-6208-4B9A-9463-2B3DEBABC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9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02909-D972-4582-9F00-80397E69483E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C3FD8-6208-4B9A-9463-2B3DEBABC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9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02909-D972-4582-9F00-80397E69483E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C3FD8-6208-4B9A-9463-2B3DEBABC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9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02909-D972-4582-9F00-80397E69483E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C3FD8-6208-4B9A-9463-2B3DEBABC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9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02909-D972-4582-9F00-80397E69483E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C3FD8-6208-4B9A-9463-2B3DEBABC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9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02909-D972-4582-9F00-80397E69483E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DC3FD8-6208-4B9A-9463-2B3DEBABC3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 spd="med" advClick="0" advTm="19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1ABA4E-CD72-497B-97AA-7213B3980F60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650" r:id="rId13"/>
  </p:sldLayoutIdLst>
  <p:transition spd="med" advClick="0" advTm="1900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571480"/>
            <a:ext cx="857256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Муниципальное автономное  дошкольное образовательное учреждение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Вернекетский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детский сад»</a:t>
            </a:r>
          </a:p>
          <a:p>
            <a:pPr algn="ctr"/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Верхнекетского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района  Томской области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Филиал №5 МАДОУ «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Верхнекетский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детский сад»</a:t>
            </a:r>
          </a:p>
          <a:p>
            <a:endParaRPr lang="ru-RU" sz="2000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66" y="2214554"/>
            <a:ext cx="65722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C00000"/>
                </a:solidFill>
              </a:rPr>
              <a:t>Социально – коммуникативное развитие дошкольников через совместную  познавательную деятельность</a:t>
            </a:r>
            <a:endParaRPr lang="ru-RU" sz="2800" i="1" dirty="0">
              <a:solidFill>
                <a:srgbClr val="C00000"/>
              </a:solidFill>
            </a:endParaRPr>
          </a:p>
        </p:txBody>
      </p:sp>
      <p:pic>
        <p:nvPicPr>
          <p:cNvPr id="8" name="Picture 6" descr="H:\МАМА\АНИМАШКИ\7de2f52d7e092eb3600c2b41a224e24b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16659">
            <a:off x="666021" y="2174795"/>
            <a:ext cx="1071562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H:\МАМА\АНИМАШКИ\7de2f52d7e092eb3600c2b41a224e24b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1719">
            <a:off x="7354235" y="2102455"/>
            <a:ext cx="1071562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071934" y="5500702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п</a:t>
            </a:r>
            <a:r>
              <a:rPr lang="ru-RU" dirty="0" smtClean="0">
                <a:solidFill>
                  <a:srgbClr val="0070C0"/>
                </a:solidFill>
              </a:rPr>
              <a:t>. Сайга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2016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14942" y="4643446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Старший воспитатель: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Мотовилова Л И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 advClick="0" advTm="19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786050" y="4714884"/>
            <a:ext cx="3429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ВЕСНА:</a:t>
            </a:r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pic>
        <p:nvPicPr>
          <p:cNvPr id="9" name="Picture 2" descr="F:\ST83922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500042"/>
            <a:ext cx="6858048" cy="428628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214942" y="5143512"/>
            <a:ext cx="35004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Весенняя  посадка  гороха.</a:t>
            </a:r>
            <a:endParaRPr lang="ru-RU" sz="28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5143512"/>
            <a:ext cx="4857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Практическая  совместная деятельность  детей. </a:t>
            </a:r>
            <a:endParaRPr lang="ru-RU" sz="28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214950"/>
            <a:ext cx="4357718" cy="1143008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Какие кабачки                                                                    у нас уродились</a:t>
            </a:r>
            <a:endParaRPr lang="ru-RU" sz="2400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3" y="428604"/>
            <a:ext cx="4214842" cy="4786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0" y="2000240"/>
            <a:ext cx="4677257" cy="425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43438" y="714356"/>
            <a:ext cx="3786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Собрали первый                             урожай</a:t>
            </a:r>
            <a:endParaRPr lang="ru-RU" sz="24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988945"/>
      </p:ext>
    </p:extLst>
  </p:cSld>
  <p:clrMapOvr>
    <a:masterClrMapping/>
  </p:clrMapOvr>
  <p:transition spd="med" advClick="0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F:\DSC0248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357166"/>
            <a:ext cx="4286280" cy="4357718"/>
          </a:xfrm>
          <a:prstGeom prst="rect">
            <a:avLst/>
          </a:prstGeom>
          <a:noFill/>
        </p:spPr>
      </p:pic>
      <p:pic>
        <p:nvPicPr>
          <p:cNvPr id="3" name="Picture 2" descr="F:\DSC0233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4" y="2071678"/>
            <a:ext cx="3857652" cy="4429156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643438" y="428604"/>
            <a:ext cx="421484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Социальное  партнерство со взрослыми,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процесс сознательного участия ребенка  в различных видах деятельности,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14282" y="4786322"/>
            <a:ext cx="478634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беспечивает  всестороннюю подготовку к общественной</a:t>
            </a:r>
            <a:r>
              <a:rPr kumimoji="0" lang="ru-RU" sz="20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жизни и развитие личности ребенка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715436" cy="6429396"/>
          </a:xfrm>
        </p:spPr>
        <p:txBody>
          <a:bodyPr>
            <a:noAutofit/>
          </a:bodyPr>
          <a:lstStyle/>
          <a:p>
            <a:pPr algn="l"/>
            <a:endParaRPr lang="ru-RU" sz="1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1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1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ru-RU" sz="1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ru-RU" sz="1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ru-RU" sz="1800" b="1" dirty="0" smtClean="0">
              <a:solidFill>
                <a:srgbClr val="C00000"/>
              </a:solidFill>
            </a:endParaRPr>
          </a:p>
          <a:p>
            <a:pPr algn="l"/>
            <a:r>
              <a:rPr lang="ru-RU" sz="1800" b="1" dirty="0" smtClean="0">
                <a:solidFill>
                  <a:srgbClr val="C00000"/>
                </a:solidFill>
              </a:rPr>
              <a:t>Задача: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Способствовать выстраиванию детьми своеобразной игровой модели мира взрослых, в котором дети  будут учиться адекватно взаимодействовать друг с другом и взрослыми, удовлетворяя свои потребности в игре, общении и познании</a:t>
            </a:r>
            <a:endParaRPr lang="ru-RU" sz="24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Documents and Settings\BOSS\Рабочий стол\Новая папка\ST83971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36" y="3643314"/>
            <a:ext cx="3857652" cy="271464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28596" y="1214422"/>
            <a:ext cx="8358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Реализуем постоянно на протяжении всего периода реализации проекта </a:t>
            </a:r>
            <a:r>
              <a:rPr lang="ru-RU" b="1" dirty="0" smtClean="0">
                <a:solidFill>
                  <a:srgbClr val="C00000"/>
                </a:solidFill>
              </a:rPr>
              <a:t>с 01.10.2015 по 31.08.2016 г.                                                                                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428604"/>
            <a:ext cx="84296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ИГРА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свете  ФГОС ДО, выступает  как форма социализации ребенка 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BOSS\Рабочий стол\Новая папка\ST83990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14554"/>
            <a:ext cx="4143404" cy="4214842"/>
          </a:xfrm>
          <a:prstGeom prst="rect">
            <a:avLst/>
          </a:prstGeom>
          <a:noFill/>
        </p:spPr>
      </p:pic>
      <p:pic>
        <p:nvPicPr>
          <p:cNvPr id="2052" name="Picture 4" descr="C:\Documents and Settings\BOSS\Рабочий стол\Новая папка\ST83966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428604"/>
            <a:ext cx="4071966" cy="385765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572000" y="571480"/>
            <a:ext cx="4143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Развиваем  умения  работе в команде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929198"/>
            <a:ext cx="39290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совместной  реализации    творческого замысла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20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BOSS\Рабочий стол\Новая папка\ST8397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6" y="285728"/>
            <a:ext cx="4357718" cy="4000528"/>
          </a:xfrm>
          <a:prstGeom prst="rect">
            <a:avLst/>
          </a:prstGeom>
          <a:noFill/>
        </p:spPr>
      </p:pic>
      <p:pic>
        <p:nvPicPr>
          <p:cNvPr id="3075" name="Picture 3" descr="C:\Documents and Settings\BOSS\Рабочий стол\Новая папка\ST83991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357430"/>
            <a:ext cx="4000528" cy="392909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28596" y="357166"/>
            <a:ext cx="39290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игре и продуктивной деятельности учимся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071546"/>
            <a:ext cx="38576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адекватно взаимодействовать друг с другом.</a:t>
            </a: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6248" y="4643446"/>
            <a:ext cx="43577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Таким образом  тоже обеспечивается  всесторонняя подготовка к общественной жизни, </a:t>
            </a:r>
            <a:endParaRPr lang="ru-RU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Documents and Settings\BOSS\Рабочий стол\Новая папка\ST8397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5728"/>
            <a:ext cx="4357718" cy="4000528"/>
          </a:xfrm>
          <a:prstGeom prst="rect">
            <a:avLst/>
          </a:prstGeom>
          <a:noFill/>
        </p:spPr>
      </p:pic>
      <p:pic>
        <p:nvPicPr>
          <p:cNvPr id="10" name="Picture 2" descr="C:\Documents and Settings\BOSS\Рабочий стол\Новая папка\ST8397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48" y="285728"/>
            <a:ext cx="4357718" cy="4000528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BOSS\Рабочий стол\Новая папка\DSC0095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2" y="428604"/>
            <a:ext cx="4000528" cy="4143404"/>
          </a:xfrm>
          <a:prstGeom prst="rect">
            <a:avLst/>
          </a:prstGeom>
          <a:noFill/>
        </p:spPr>
      </p:pic>
      <p:pic>
        <p:nvPicPr>
          <p:cNvPr id="1027" name="Picture 3" descr="C:\Documents and Settings\BOSS\Рабочий стол\Новая папка\DSC0073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2357430"/>
            <a:ext cx="4429156" cy="400052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8596" y="500042"/>
            <a:ext cx="41434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Взаимодействуя  в процессе   любой  деятельности,  дети самоопределяются в своих склонностях, 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86314" y="514351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интересах, способностях, потребностях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flipH="1">
            <a:off x="3571868" y="4929198"/>
            <a:ext cx="214314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  <a:endParaRPr lang="ru-RU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868" y="4143380"/>
            <a:ext cx="214314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  <a:endParaRPr lang="ru-RU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868" y="3429000"/>
            <a:ext cx="214314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Речевое развитие</a:t>
            </a:r>
            <a:endParaRPr lang="ru-RU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868" y="2428868"/>
            <a:ext cx="214314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Социально – коммуникативное  развитие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500430" y="500042"/>
            <a:ext cx="2286016" cy="1928826"/>
          </a:xfrm>
          <a:prstGeom prst="triangle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Худ.-эстетическое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развит</a:t>
            </a:r>
            <a:endParaRPr lang="ru-RU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1750993" y="4964123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2571736" y="3000372"/>
            <a:ext cx="1143008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2643174" y="5000636"/>
            <a:ext cx="1000132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607851" y="4893479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6200000" flipV="1">
            <a:off x="5643570" y="3000372"/>
            <a:ext cx="1000132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V="1">
            <a:off x="5786446" y="5000636"/>
            <a:ext cx="785818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14612" y="4071942"/>
            <a:ext cx="785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C00000"/>
                </a:solidFill>
              </a:rPr>
              <a:t>Д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86446" y="3929066"/>
            <a:ext cx="785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C00000"/>
                </a:solidFill>
              </a:rPr>
              <a:t>Д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472" y="571480"/>
            <a:ext cx="328614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вигателем для социально – коммуникативного, и социально – личностного  развития  является  активная деятельность,       самого ребенка.</a:t>
            </a:r>
          </a:p>
          <a:p>
            <a:endParaRPr lang="ru-RU" sz="20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000" b="1" dirty="0" smtClean="0"/>
          </a:p>
          <a:p>
            <a:endParaRPr lang="ru-RU" sz="2000" b="1" dirty="0" smtClean="0"/>
          </a:p>
          <a:p>
            <a:endParaRPr lang="ru-RU" sz="2000" b="1" dirty="0"/>
          </a:p>
        </p:txBody>
      </p:sp>
    </p:spTree>
  </p:cSld>
  <p:clrMapOvr>
    <a:masterClrMapping/>
  </p:clrMapOvr>
  <p:transition spd="med" advClick="0" advTm="19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BOSS\Рабочий стол\ST83036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357166"/>
            <a:ext cx="8501122" cy="521497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5429264"/>
            <a:ext cx="8572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область, над которой мы работаем по проекту,  это социально – коммуникативное развитие  дошкольника</a:t>
            </a:r>
            <a:endParaRPr lang="ru-RU" sz="24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19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428604"/>
            <a:ext cx="850112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проекта: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Выявление наиболее значимых организационно-педагогические условий,   способствующих социально- коммуникативному развитию детей.</a:t>
            </a:r>
          </a:p>
          <a:p>
            <a:endParaRPr lang="ru-RU" b="1" i="1" dirty="0" smtClean="0">
              <a:solidFill>
                <a:srgbClr val="002060"/>
              </a:solidFill>
            </a:endParaRPr>
          </a:p>
          <a:p>
            <a:endParaRPr lang="ru-RU" b="1" i="1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500174"/>
            <a:ext cx="821537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ЗАДАЧИ: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1.Создать   соответствующую  среду  для  развития  общения, взаимодействия ребенка с взрослыми и сверстниками.                                                                                                                                                 2. Способствовать  становлению  совместной  деятельности,   то есть   обучения   ребенка  работе в команде, получения  определенного результата.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4214818"/>
            <a:ext cx="8286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АКТУАЛЬНОСТЬ: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Миссия дошкольного учреждения и родительского сообщества,  это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создание условий  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подготовки детей к адаптации в обществе, самоопределению в нынешней и будущей жизни, расширения социальных контактов дошкольников.   </a:t>
            </a:r>
          </a:p>
        </p:txBody>
      </p:sp>
    </p:spTree>
  </p:cSld>
  <p:clrMapOvr>
    <a:masterClrMapping/>
  </p:clrMapOvr>
  <p:transition spd="med" advClick="0" advTm="19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BOSS\Рабочий стол\Новая папка\DSC0000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285728"/>
            <a:ext cx="8215370" cy="476567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82" y="5214950"/>
            <a:ext cx="8929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Установление новых взаимоотношений педагога, детей и родителей, ориентированных на   сотрудничество, будет способствовать  созданию    таких условий.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1857364"/>
            <a:ext cx="4214842" cy="4572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705728-14ff6db94762dae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857364"/>
            <a:ext cx="4071966" cy="4572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28596" y="1000108"/>
            <a:ext cx="3714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Источник информации</a:t>
            </a:r>
            <a:endParaRPr lang="ru-RU" sz="24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43372" y="1000108"/>
            <a:ext cx="45720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Организатор, инициатор поиска информации</a:t>
            </a:r>
            <a:endParaRPr lang="ru-RU" sz="2400" b="1" i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428604"/>
            <a:ext cx="8286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cs typeface="Times New Roman" pitchFamily="18" charset="0"/>
              </a:rPr>
              <a:t>воспитатель и родитель</a:t>
            </a:r>
            <a:endParaRPr lang="ru-RU" sz="2800" dirty="0"/>
          </a:p>
        </p:txBody>
      </p:sp>
    </p:spTree>
  </p:cSld>
  <p:clrMapOvr>
    <a:masterClrMapping/>
  </p:clrMapOvr>
  <p:transition spd="med" advClick="0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28596" y="428604"/>
            <a:ext cx="8286808" cy="5500726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rgbClr val="C00000"/>
                </a:solidFill>
              </a:rPr>
              <a:t>НОВИЗНА ПРОЕКТА</a:t>
            </a:r>
            <a:r>
              <a:rPr lang="ru-RU" sz="1800" b="1" dirty="0" smtClean="0">
                <a:solidFill>
                  <a:srgbClr val="C00000"/>
                </a:solidFill>
              </a:rPr>
              <a:t>:                                                                              </a:t>
            </a:r>
            <a:endParaRPr lang="ru-RU" sz="1800" dirty="0" smtClean="0">
              <a:solidFill>
                <a:srgbClr val="C00000"/>
              </a:solidFill>
            </a:endParaRPr>
          </a:p>
          <a:p>
            <a:pPr algn="l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1.Установление новых взаимоотношений педагога детей и родителей, ориентированных на   сотрудничество.                                                                                                                 2. Повышение  педагогической компетенции семьи в области социально-  коммуникативного   развития,  поддержка  ее важнейших социальных функций,  влияющих на развитие ребенка  как субъекта отношений  с самим собой, другими детьми и взрослыми  через  родительский лекторий «Детский сад со всех сторон».      </a:t>
            </a:r>
          </a:p>
          <a:p>
            <a:pPr algn="l"/>
            <a:r>
              <a:rPr lang="ru-RU" sz="1800" dirty="0" smtClean="0">
                <a:solidFill>
                  <a:srgbClr val="002060"/>
                </a:solidFill>
              </a:rPr>
              <a:t>                                                                                                                        </a:t>
            </a:r>
          </a:p>
          <a:p>
            <a:pPr algn="l"/>
            <a:r>
              <a:rPr lang="ru-RU" sz="2000" b="1" dirty="0" smtClean="0">
                <a:solidFill>
                  <a:srgbClr val="C00000"/>
                </a:solidFill>
              </a:rPr>
              <a:t>ГИПОТЕЗА ПРОЕКТА:</a:t>
            </a:r>
            <a:endParaRPr lang="ru-RU" sz="2000" dirty="0" smtClean="0">
              <a:solidFill>
                <a:srgbClr val="C00000"/>
              </a:solidFill>
            </a:endParaRPr>
          </a:p>
          <a:p>
            <a:pPr algn="l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Именно с активной жизненной позицией и творческой деятельностью связаны перспективы   устойчивого  социально –  коммуникативного  развития  ребенка.  </a:t>
            </a:r>
          </a:p>
          <a:p>
            <a:pPr algn="l"/>
            <a:endParaRPr lang="ru-RU" sz="1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800" dirty="0" smtClean="0">
                <a:solidFill>
                  <a:srgbClr val="002060"/>
                </a:solidFill>
              </a:rPr>
              <a:t> </a:t>
            </a:r>
            <a:endParaRPr lang="ru-RU" sz="1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 advClick="0" advTm="19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85720" y="428604"/>
            <a:ext cx="8572560" cy="6215106"/>
          </a:xfrm>
        </p:spPr>
        <p:txBody>
          <a:bodyPr>
            <a:normAutofit lnSpcReduction="10000"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ЭТАПЫ ПРОЕКТА</a:t>
            </a:r>
          </a:p>
          <a:p>
            <a:pPr algn="l"/>
            <a:r>
              <a:rPr lang="ru-RU" sz="1800" b="1" dirty="0" smtClean="0">
                <a:solidFill>
                  <a:srgbClr val="C00000"/>
                </a:solidFill>
              </a:rPr>
              <a:t>Первый этап</a:t>
            </a:r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подготовительный                                                                 </a:t>
            </a:r>
            <a:r>
              <a:rPr lang="ru-RU" sz="1900" b="1" dirty="0" smtClean="0">
                <a:solidFill>
                  <a:srgbClr val="C00000"/>
                </a:solidFill>
              </a:rPr>
              <a:t>с 01.10.2015 г по 30.11.2015 г</a:t>
            </a:r>
            <a:endParaRPr lang="ru-RU" sz="1900" b="1" dirty="0" smtClean="0">
              <a:solidFill>
                <a:srgbClr val="002060"/>
              </a:solidFill>
            </a:endParaRPr>
          </a:p>
          <a:p>
            <a:pPr algn="l"/>
            <a:r>
              <a:rPr lang="ru-RU" sz="1800" b="1" dirty="0" smtClean="0">
                <a:solidFill>
                  <a:srgbClr val="C00000"/>
                </a:solidFill>
              </a:rPr>
              <a:t>Задача: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Создать творческую  группу для организации  пространственной среды  активизирующей  детей и родителей, на совместную работу по предложенному проекту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ru-RU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800" b="1" dirty="0" smtClean="0">
                <a:solidFill>
                  <a:srgbClr val="C00000"/>
                </a:solidFill>
              </a:rPr>
              <a:t>Второй этап </a:t>
            </a:r>
            <a:r>
              <a:rPr lang="ru-RU" sz="1800" dirty="0" smtClean="0">
                <a:solidFill>
                  <a:srgbClr val="002060"/>
                </a:solidFill>
              </a:rPr>
              <a:t>–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общей  идеи проекта :                                           </a:t>
            </a:r>
            <a:r>
              <a:rPr lang="ru-RU" sz="1900" b="1" dirty="0" smtClean="0">
                <a:solidFill>
                  <a:srgbClr val="C00000"/>
                </a:solidFill>
              </a:rPr>
              <a:t>с 01.12.2015 по  30.03. 2016.                                                                                                  </a:t>
            </a:r>
            <a:r>
              <a:rPr lang="ru-RU" sz="1900" dirty="0" smtClean="0">
                <a:solidFill>
                  <a:srgbClr val="C00000"/>
                </a:solidFill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Семейная  познавательно  – исследовательская деятельность    </a:t>
            </a:r>
            <a:r>
              <a:rPr lang="ru-RU" sz="1900" dirty="0" smtClean="0">
                <a:solidFill>
                  <a:srgbClr val="00B050"/>
                </a:solidFill>
              </a:rPr>
              <a:t>(</a:t>
            </a:r>
            <a:r>
              <a:rPr lang="ru-RU" sz="1900" b="1" dirty="0" smtClean="0">
                <a:solidFill>
                  <a:srgbClr val="00B050"/>
                </a:solidFill>
              </a:rPr>
              <a:t>родитель +</a:t>
            </a:r>
            <a:r>
              <a:rPr lang="ru-RU" sz="1900" dirty="0" smtClean="0">
                <a:solidFill>
                  <a:srgbClr val="00B050"/>
                </a:solidFill>
              </a:rPr>
              <a:t> </a:t>
            </a:r>
            <a:r>
              <a:rPr lang="ru-RU" sz="1900" b="1" dirty="0" smtClean="0">
                <a:solidFill>
                  <a:srgbClr val="00B050"/>
                </a:solidFill>
              </a:rPr>
              <a:t>ребенок)</a:t>
            </a:r>
            <a:endParaRPr lang="ru-RU" sz="1900" b="1" dirty="0" smtClean="0">
              <a:solidFill>
                <a:srgbClr val="002060"/>
              </a:solidFill>
            </a:endParaRPr>
          </a:p>
          <a:p>
            <a:pPr algn="l"/>
            <a:r>
              <a:rPr lang="ru-RU" sz="1800" b="1" dirty="0" smtClean="0">
                <a:solidFill>
                  <a:srgbClr val="C00000"/>
                </a:solidFill>
              </a:rPr>
              <a:t>Задача: 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Развивать умение работе в команде по совместному поиску познавательной информации.  Способствовать   проявлению  самостоятельности ребенка  в общении  с посторонними людьми, правильной формулировке предложений  в общении. </a:t>
            </a:r>
          </a:p>
          <a:p>
            <a:pPr algn="l"/>
            <a:endParaRPr lang="ru-RU" sz="1800" dirty="0" smtClean="0">
              <a:solidFill>
                <a:srgbClr val="002060"/>
              </a:solidFill>
            </a:endParaRPr>
          </a:p>
          <a:p>
            <a:pPr algn="l"/>
            <a:endParaRPr lang="ru-RU" sz="1800" b="1" dirty="0" smtClean="0">
              <a:solidFill>
                <a:srgbClr val="002060"/>
              </a:solidFill>
            </a:endParaRPr>
          </a:p>
          <a:p>
            <a:pPr algn="l"/>
            <a:endParaRPr lang="ru-RU" sz="1800" dirty="0" smtClean="0">
              <a:solidFill>
                <a:srgbClr val="002060"/>
              </a:solidFill>
            </a:endParaRPr>
          </a:p>
          <a:p>
            <a:pPr algn="l"/>
            <a:endParaRPr lang="ru-RU" sz="1900" b="1" dirty="0" smtClean="0">
              <a:solidFill>
                <a:srgbClr val="002060"/>
              </a:solidFill>
            </a:endParaRPr>
          </a:p>
          <a:p>
            <a:pPr algn="l"/>
            <a:endParaRPr lang="ru-RU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 advClick="0" advTm="19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фото все обучь\ST83897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428604"/>
            <a:ext cx="4143404" cy="4286280"/>
          </a:xfrm>
          <a:prstGeom prst="rect">
            <a:avLst/>
          </a:prstGeom>
          <a:noFill/>
        </p:spPr>
      </p:pic>
      <p:pic>
        <p:nvPicPr>
          <p:cNvPr id="2052" name="Picture 4" descr="F:\фото все обучь\DSC0109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4" y="2071678"/>
            <a:ext cx="4429156" cy="418940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429124" y="428604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Защита проектов: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9124" y="785794"/>
            <a:ext cx="4429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Путешествие по весеннему лесу»   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Марина и Елена Эдуардовна  </a:t>
            </a:r>
            <a:r>
              <a:rPr lang="ru-RU" sz="24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Юхаревы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4857760"/>
            <a:ext cx="3929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«Мой  поселок»</a:t>
            </a:r>
          </a:p>
          <a:p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Алексей, Виктор и Юлия Леонидовна Филимоновы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01122" cy="5500726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smtClean="0">
                <a:solidFill>
                  <a:srgbClr val="C00000"/>
                </a:solidFill>
              </a:rPr>
              <a:t>Третий этап- 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общей идеи проекта :                                                  </a:t>
            </a:r>
            <a:r>
              <a:rPr lang="ru-RU" sz="1800" b="1" dirty="0" smtClean="0">
                <a:solidFill>
                  <a:srgbClr val="C00000"/>
                </a:solidFill>
              </a:rPr>
              <a:t>с 01.04.2016  по  31.08. 2016.                                                                                 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Совместная  трудовая  и  продуктивная  деятельность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ru-RU" sz="2000" b="1" dirty="0" smtClean="0">
                <a:solidFill>
                  <a:srgbClr val="C00000"/>
                </a:solidFill>
              </a:rPr>
              <a:t>Задача: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Способствовать  развитию  у ребенка способности  ставить общие цели, планировать совместную работу,  соподчинять и контролировать свои желания, согласовывать мнения и действия.</a:t>
            </a:r>
          </a:p>
          <a:p>
            <a:pPr algn="l"/>
            <a:endParaRPr lang="ru-RU" sz="1800" dirty="0" smtClean="0">
              <a:solidFill>
                <a:srgbClr val="002060"/>
              </a:solidFill>
            </a:endParaRPr>
          </a:p>
          <a:p>
            <a:pPr algn="l"/>
            <a:endParaRPr lang="ru-RU" sz="1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ru-RU" sz="1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Picture 3" descr="D:\архив\фото 2014\100SSCAM\ST83737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794" y="3071786"/>
            <a:ext cx="6000792" cy="335761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1412</TotalTime>
  <Words>573</Words>
  <Application>Microsoft Office PowerPoint</Application>
  <PresentationFormat>Экран (4:3)</PresentationFormat>
  <Paragraphs>80</Paragraphs>
  <Slides>17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Какие кабачки                                                                    у нас уродились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Заведущая</dc:creator>
  <cp:lastModifiedBy>Admin</cp:lastModifiedBy>
  <cp:revision>162</cp:revision>
  <dcterms:created xsi:type="dcterms:W3CDTF">2015-09-28T10:01:33Z</dcterms:created>
  <dcterms:modified xsi:type="dcterms:W3CDTF">2016-03-29T12:10:31Z</dcterms:modified>
</cp:coreProperties>
</file>